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100" d="100"/>
          <a:sy n="100" d="100"/>
        </p:scale>
        <p:origin x="-1152" y="25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6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5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7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7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29AB-2DA5-4F4C-B10C-E37DE21A1FCC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E990-4B2C-4322-9F64-165D9A06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" y="0"/>
            <a:ext cx="6453336" cy="91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68341" y="541590"/>
            <a:ext cx="989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Juillet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622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4704" y="161967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A l’issu de la formation les stagiaires seront capables de </a:t>
            </a:r>
            <a:r>
              <a:rPr lang="fr-FR" sz="900" dirty="0" smtClean="0"/>
              <a:t>:</a:t>
            </a:r>
          </a:p>
          <a:p>
            <a:pPr algn="just"/>
            <a:r>
              <a:rPr lang="fr-FR" sz="900" dirty="0" smtClean="0"/>
              <a:t>Comprendre en quoi cette culture répond aux enjeux du changement climatique; </a:t>
            </a:r>
            <a:r>
              <a:rPr lang="fr-FR" sz="900" dirty="0" smtClean="0"/>
              <a:t>Conduire la culture de miscanthus en s’adaptant aux conditions </a:t>
            </a:r>
            <a:r>
              <a:rPr lang="fr-FR" sz="900" dirty="0" err="1" smtClean="0"/>
              <a:t>pédo</a:t>
            </a:r>
            <a:r>
              <a:rPr lang="fr-FR" sz="900" dirty="0" smtClean="0"/>
              <a:t> climatiques; </a:t>
            </a:r>
            <a:r>
              <a:rPr lang="fr-FR" sz="900" dirty="0" smtClean="0"/>
              <a:t>Choisir un itinéraire technique avant, pendant le cycle de la culture permettant la pleine expression de son potentiel</a:t>
            </a:r>
            <a:endParaRPr lang="fr-FR" sz="900" dirty="0"/>
          </a:p>
          <a:p>
            <a:pPr algn="just"/>
            <a:endParaRPr lang="fr-FR" sz="900" dirty="0"/>
          </a:p>
          <a:p>
            <a:pPr algn="just"/>
            <a:r>
              <a:rPr lang="fr-FR" sz="900" b="1" dirty="0"/>
              <a:t>Pas 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u="sng" dirty="0"/>
              <a:t>Programme de la formation</a:t>
            </a:r>
          </a:p>
          <a:p>
            <a:pPr algn="just"/>
            <a:r>
              <a:rPr lang="fr-FR" sz="1050" dirty="0"/>
              <a:t>1, Etre capable de </a:t>
            </a:r>
            <a:r>
              <a:rPr lang="fr-FR" sz="1050" dirty="0" smtClean="0"/>
              <a:t>implanter le miscanthus dans les conditions les plus pertinentes par rapport à son système et à ses objectifs</a:t>
            </a:r>
          </a:p>
          <a:p>
            <a:pPr algn="just"/>
            <a:r>
              <a:rPr lang="fr-FR" sz="1050" dirty="0" smtClean="0"/>
              <a:t>2</a:t>
            </a:r>
            <a:r>
              <a:rPr lang="fr-FR" sz="1050" dirty="0" smtClean="0"/>
              <a:t>, </a:t>
            </a:r>
            <a:r>
              <a:rPr lang="fr-FR" sz="1050" dirty="0" smtClean="0"/>
              <a:t>Etre capable de proposer différents leviers permettant d’atteindre les performances agronomiques et environnementales de son système de culture visés grâce au chanvre</a:t>
            </a:r>
          </a:p>
          <a:p>
            <a:pPr algn="just"/>
            <a:endParaRPr lang="fr-FR" sz="1050" b="1" u="sng" dirty="0"/>
          </a:p>
          <a:p>
            <a:pPr algn="just"/>
            <a:r>
              <a:rPr lang="fr-FR" sz="1050" b="1" u="sng" dirty="0" smtClean="0"/>
              <a:t>Moyens </a:t>
            </a:r>
            <a:r>
              <a:rPr lang="fr-FR" sz="1050" b="1" u="sng" dirty="0"/>
              <a:t>pédagogiques </a:t>
            </a:r>
          </a:p>
          <a:p>
            <a:r>
              <a:rPr lang="fr-FR" sz="1050" dirty="0"/>
              <a:t>Etude de cas en parcelle, exposé, échanges </a:t>
            </a:r>
          </a:p>
          <a:p>
            <a:r>
              <a:rPr lang="fr-FR" sz="1050" dirty="0"/>
              <a:t>Outil tour de plaine, document pédagogique remis par l’intervenant</a:t>
            </a:r>
          </a:p>
          <a:p>
            <a:endParaRPr lang="fr-FR" sz="1050" dirty="0"/>
          </a:p>
          <a:p>
            <a:r>
              <a:rPr lang="fr-FR" sz="1050" b="1" u="sng" dirty="0"/>
              <a:t>Responsable formation </a:t>
            </a:r>
            <a:endParaRPr lang="fr-FR" sz="1050" dirty="0"/>
          </a:p>
          <a:p>
            <a:r>
              <a:rPr lang="fr-FR" sz="1050" dirty="0"/>
              <a:t> Bérengère Durand, animatrice CIVAM</a:t>
            </a:r>
          </a:p>
          <a:p>
            <a:endParaRPr lang="fr-FR" sz="1050" dirty="0"/>
          </a:p>
          <a:p>
            <a:r>
              <a:rPr lang="fr-FR" sz="1050" b="1" u="sng" dirty="0" smtClean="0"/>
              <a:t>Intervenants</a:t>
            </a:r>
            <a:endParaRPr lang="fr-FR" sz="1050" b="1" u="sng" dirty="0"/>
          </a:p>
          <a:p>
            <a:r>
              <a:rPr lang="fr-FR" sz="1050" b="1" dirty="0" smtClean="0"/>
              <a:t>Thierry GUERINEAU et Patrice DUFOURNAUD, </a:t>
            </a:r>
            <a:r>
              <a:rPr lang="fr-FR" sz="1050" dirty="0" smtClean="0"/>
              <a:t>producteurs de miscanthus</a:t>
            </a:r>
            <a:endParaRPr lang="fr-FR" sz="1050" dirty="0" smtClean="0"/>
          </a:p>
          <a:p>
            <a:r>
              <a:rPr lang="fr-FR" sz="1050" b="1" dirty="0" smtClean="0"/>
              <a:t>Bérengère </a:t>
            </a:r>
            <a:r>
              <a:rPr lang="fr-FR" sz="1050" b="1" dirty="0" smtClean="0"/>
              <a:t>DURAND</a:t>
            </a:r>
            <a:r>
              <a:rPr lang="fr-FR" sz="1050" dirty="0" smtClean="0"/>
              <a:t>, animatrice CIVAM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Jeudi 29 septembre </a:t>
            </a:r>
            <a:r>
              <a:rPr lang="fr-FR" sz="1000" dirty="0" smtClean="0"/>
              <a:t>2023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17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Jeudi 5 octobre 2023</a:t>
            </a:r>
            <a:r>
              <a:rPr lang="fr-FR" sz="1000" smtClean="0"/>
              <a:t>, Mercredi 13 </a:t>
            </a:r>
            <a:r>
              <a:rPr lang="fr-FR" sz="1000" dirty="0" smtClean="0"/>
              <a:t>novembre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9754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Salle de Barbezieux, </a:t>
            </a:r>
          </a:p>
          <a:p>
            <a:r>
              <a:rPr lang="fr-FR" sz="1000" dirty="0" smtClean="0"/>
              <a:t>Barbezieux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2" y="4788024"/>
            <a:ext cx="154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14 </a:t>
            </a:r>
            <a:r>
              <a:rPr lang="fr-FR" sz="1000" dirty="0" smtClean="0"/>
              <a:t>heures (2 </a:t>
            </a:r>
            <a:r>
              <a:rPr lang="fr-FR" sz="1000" dirty="0" smtClean="0"/>
              <a:t>journées)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3770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18H</a:t>
            </a:r>
          </a:p>
          <a:p>
            <a:r>
              <a:rPr lang="fr-FR" sz="1000" dirty="0" smtClean="0"/>
              <a:t>14H00-17H30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19203" y="5940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908720" y="61156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/>
              <a:t>Intégrer le miscanthus dans son système de culture pour adapter l’entreprise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15097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"/>
            <a:ext cx="6464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0"/>
            <a:ext cx="6464400" cy="9144000"/>
          </a:xfrm>
        </p:spPr>
      </p:pic>
      <p:sp>
        <p:nvSpPr>
          <p:cNvPr id="5" name="ZoneTexte 4"/>
          <p:cNvSpPr txBox="1"/>
          <p:nvPr/>
        </p:nvSpPr>
        <p:spPr>
          <a:xfrm>
            <a:off x="3501008" y="53617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Juillet </a:t>
            </a:r>
            <a:r>
              <a:rPr lang="fr-FR" sz="1100" dirty="0" smtClean="0"/>
              <a:t>2023</a:t>
            </a:r>
            <a:endParaRPr lang="fr-FR" sz="11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84323"/>
              </p:ext>
            </p:extLst>
          </p:nvPr>
        </p:nvGraphicFramePr>
        <p:xfrm>
          <a:off x="260648" y="836444"/>
          <a:ext cx="6336705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92088"/>
                <a:gridCol w="2899641"/>
                <a:gridCol w="772768"/>
              </a:tblGrid>
              <a:tr h="207164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Date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Label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la formation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Page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29/11/2022, 24/01/2023, 28/02/2023, 11/04/2023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Développer les couverts végétaux  permanents pour s’adapter et atténuer les effets du changement climatique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20/12/2022, 30/01/2023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Produire</a:t>
                      </a:r>
                      <a:r>
                        <a:rPr lang="fr-FR" sz="1100" baseline="0" dirty="0" smtClean="0"/>
                        <a:t> ses couverts végétaux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13/12/2022, 03/01/2023, 07/03/2023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Connaître et améliorer le fonctionnement de son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24/01/2023, 07/02/2023, </a:t>
                      </a:r>
                      <a:r>
                        <a:rPr lang="fr-FR" sz="1100" dirty="0" smtClean="0"/>
                        <a:t>21/02/2023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Observer ses cultures pour mieux adapter ses </a:t>
                      </a:r>
                      <a:r>
                        <a:rPr lang="fr-FR" sz="1100" dirty="0" smtClean="0"/>
                        <a:t>interventions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01/08/2023,</a:t>
                      </a:r>
                      <a:r>
                        <a:rPr lang="fr-FR" sz="1100" baseline="0" dirty="0" smtClean="0"/>
                        <a:t> 07/09/2023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Mettre</a:t>
                      </a:r>
                      <a:r>
                        <a:rPr lang="fr-FR" sz="1100" baseline="0" dirty="0" smtClean="0"/>
                        <a:t> en place des couverts végétaux sur ma ferme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12/10/2023, 14/11/2023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Intégrer le chanvre</a:t>
                      </a:r>
                      <a:r>
                        <a:rPr lang="fr-FR" sz="1100" baseline="0" dirty="0" smtClean="0"/>
                        <a:t> dans son système de culture pour réduire le recours aux intrants de synthèse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05/10/2023, 13/11/2023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Intégrer le miscanthus dans son système de culture</a:t>
                      </a:r>
                      <a:r>
                        <a:rPr lang="fr-FR" sz="1100" baseline="0" dirty="0" smtClean="0"/>
                        <a:t> pour adapter l’entreprise au changement climatique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10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71" y="1187624"/>
            <a:ext cx="384178" cy="540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3" y="2483768"/>
            <a:ext cx="384178" cy="5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2696" y="154838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 l’issu de la formation les stagiaires seront capables de </a:t>
            </a:r>
            <a:r>
              <a:rPr lang="fr-FR" sz="900" dirty="0" smtClean="0"/>
              <a:t>:</a:t>
            </a:r>
            <a:r>
              <a:rPr lang="fr-FR" sz="900" dirty="0"/>
              <a:t/>
            </a:r>
            <a:br>
              <a:rPr lang="fr-FR" sz="900" dirty="0"/>
            </a:br>
            <a:r>
              <a:rPr lang="fr-FR" sz="900" b="1" dirty="0"/>
              <a:t>Etre capable de mettre en place des couverts végétaux permanents dans son système de cultures, adaptés au contexte de l’exploitation</a:t>
            </a:r>
          </a:p>
          <a:p>
            <a:r>
              <a:rPr lang="fr-FR" sz="900" b="1" dirty="0"/>
              <a:t>Connaître différents itinéraires techniques des couverts végétaux permanents</a:t>
            </a:r>
          </a:p>
          <a:p>
            <a:r>
              <a:rPr lang="fr-FR" sz="900" b="1" dirty="0"/>
              <a:t>Etre capable de réaliser des mesures de biomasse de couverts végétaux </a:t>
            </a:r>
            <a:r>
              <a:rPr lang="fr-FR" sz="900" b="1" dirty="0" smtClean="0"/>
              <a:t>permanents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dirty="0" smtClean="0"/>
          </a:p>
          <a:p>
            <a:pPr algn="just"/>
            <a:r>
              <a:rPr lang="fr-FR" sz="900" b="1" dirty="0" smtClean="0"/>
              <a:t>Pas </a:t>
            </a:r>
            <a:r>
              <a:rPr lang="fr-FR" sz="900" b="1" dirty="0"/>
              <a:t>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u="sng" dirty="0"/>
              <a:t>Programme de la formation</a:t>
            </a:r>
          </a:p>
          <a:p>
            <a:r>
              <a:rPr lang="fr-FR" sz="900" b="1" u="sng" dirty="0" smtClean="0"/>
              <a:t>1, </a:t>
            </a:r>
            <a:r>
              <a:rPr lang="fr-FR" sz="900" dirty="0"/>
              <a:t>Connaître les différents modes de conduite d’un couvert permanent, leurs intérêts et leurs inconvénients</a:t>
            </a:r>
          </a:p>
          <a:p>
            <a:r>
              <a:rPr lang="fr-FR" sz="900" b="1" u="sng" dirty="0" smtClean="0"/>
              <a:t>2, </a:t>
            </a:r>
            <a:r>
              <a:rPr lang="fr-FR" sz="900" dirty="0"/>
              <a:t>Synthétiser les compétences acquises lors de la séance précédente et les projeter sur son propre système de culture</a:t>
            </a:r>
          </a:p>
          <a:p>
            <a:r>
              <a:rPr lang="fr-FR" sz="900" b="1" u="sng" dirty="0" smtClean="0"/>
              <a:t>3, </a:t>
            </a:r>
            <a:r>
              <a:rPr lang="fr-FR" sz="900" dirty="0"/>
              <a:t>Connaître des itinéraires techniques (de l’implantation à la récolte) de cultures sous couverts permanents</a:t>
            </a:r>
          </a:p>
          <a:p>
            <a:r>
              <a:rPr lang="fr-FR" sz="900" b="1" u="sng" dirty="0" smtClean="0"/>
              <a:t>4, </a:t>
            </a:r>
            <a:r>
              <a:rPr lang="fr-FR" sz="900" dirty="0"/>
              <a:t>Etre capable de construire un système de cultures intégrant un couvert permanent</a:t>
            </a:r>
          </a:p>
          <a:p>
            <a:r>
              <a:rPr lang="fr-FR" sz="900" b="1" u="sng" dirty="0" smtClean="0"/>
              <a:t>5, </a:t>
            </a:r>
            <a:r>
              <a:rPr lang="fr-FR" sz="900" dirty="0"/>
              <a:t>Etre capable de mettre en place un protocole de suivi du couvert végétal permanent pour évaluer son incidence sur les plantes et le sol</a:t>
            </a:r>
          </a:p>
          <a:p>
            <a:endParaRPr lang="fr-FR" sz="900" b="1" u="sng" dirty="0" smtClean="0"/>
          </a:p>
          <a:p>
            <a:r>
              <a:rPr lang="fr-FR" sz="900" b="1" u="sng" dirty="0" smtClean="0"/>
              <a:t>Moyens </a:t>
            </a:r>
            <a:r>
              <a:rPr lang="fr-FR" sz="900" b="1" u="sng" dirty="0"/>
              <a:t>pédagogiques </a:t>
            </a:r>
          </a:p>
          <a:p>
            <a:r>
              <a:rPr lang="fr-FR" sz="900" dirty="0" smtClean="0"/>
              <a:t>Observation </a:t>
            </a:r>
            <a:r>
              <a:rPr lang="fr-FR" sz="900" dirty="0"/>
              <a:t>d’essais sur le terrain, de photographies et d’itinéraires techniques</a:t>
            </a:r>
          </a:p>
          <a:p>
            <a:r>
              <a:rPr lang="fr-FR" sz="900" dirty="0"/>
              <a:t>Présentation magistrale/ Echanges entre les participants complétés par de l’apport théorique en salle/ notes sur </a:t>
            </a:r>
            <a:r>
              <a:rPr lang="fr-FR" sz="900" dirty="0" err="1"/>
              <a:t>paper</a:t>
            </a:r>
            <a:r>
              <a:rPr lang="fr-FR" sz="900" dirty="0"/>
              <a:t> </a:t>
            </a:r>
            <a:r>
              <a:rPr lang="fr-FR" sz="900" dirty="0" err="1"/>
              <a:t>board</a:t>
            </a:r>
            <a:endParaRPr lang="fr-FR" sz="900" dirty="0"/>
          </a:p>
          <a:p>
            <a:r>
              <a:rPr lang="fr-FR" sz="900" b="1" u="sng" dirty="0" smtClean="0"/>
              <a:t>Responsable </a:t>
            </a:r>
            <a:r>
              <a:rPr lang="fr-FR" sz="900" b="1" u="sng" dirty="0"/>
              <a:t>formation </a:t>
            </a:r>
            <a:endParaRPr lang="fr-FR" sz="900" dirty="0"/>
          </a:p>
          <a:p>
            <a:r>
              <a:rPr lang="fr-FR" sz="900" dirty="0"/>
              <a:t> Bérengère Durand, animatrice CIVAM</a:t>
            </a:r>
          </a:p>
          <a:p>
            <a:endParaRPr lang="fr-FR" sz="900" dirty="0"/>
          </a:p>
          <a:p>
            <a:r>
              <a:rPr lang="fr-FR" sz="900" b="1" u="sng" dirty="0"/>
              <a:t>Intervenant</a:t>
            </a:r>
            <a:r>
              <a:rPr lang="fr-FR" sz="900" dirty="0"/>
              <a:t> </a:t>
            </a:r>
            <a:endParaRPr lang="fr-FR" sz="900" dirty="0" smtClean="0"/>
          </a:p>
          <a:p>
            <a:r>
              <a:rPr lang="fr-FR" sz="900" b="1" dirty="0" smtClean="0"/>
              <a:t>Agriculteur et conseiller</a:t>
            </a:r>
            <a:r>
              <a:rPr lang="fr-FR" sz="900" dirty="0" smtClean="0"/>
              <a:t>, GIEE Magellan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22 novembre 2022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29 novembre 2022</a:t>
            </a:r>
          </a:p>
          <a:p>
            <a:r>
              <a:rPr lang="fr-FR" sz="1000" dirty="0" smtClean="0"/>
              <a:t>Mardi 24 février 2023</a:t>
            </a:r>
          </a:p>
          <a:p>
            <a:r>
              <a:rPr lang="fr-FR" sz="1000" dirty="0" smtClean="0"/>
              <a:t>Mardi 28 février 2023</a:t>
            </a:r>
          </a:p>
          <a:p>
            <a:r>
              <a:rPr lang="fr-FR" sz="1000" dirty="0" smtClean="0"/>
              <a:t>Mardi 11 avril 2023</a:t>
            </a:r>
          </a:p>
          <a:p>
            <a:endParaRPr lang="fr-FR" sz="1000" dirty="0" smtClean="0"/>
          </a:p>
          <a:p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80488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Etriac</a:t>
            </a:r>
            <a:r>
              <a:rPr lang="fr-FR" sz="1000" dirty="0" smtClean="0"/>
              <a:t>, Salle de Barbezieux, </a:t>
            </a:r>
            <a:r>
              <a:rPr lang="fr-FR" sz="1000" dirty="0" err="1" smtClean="0"/>
              <a:t>Touvérac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81128" y="47160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 heures (1 jour et 2 demi journées)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2539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13H00</a:t>
            </a:r>
          </a:p>
          <a:p>
            <a:r>
              <a:rPr lang="fr-FR" sz="1000" dirty="0" smtClean="0"/>
              <a:t>Ou 9H30- 18H00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19202" y="5868144"/>
            <a:ext cx="169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Repas au LPA de </a:t>
            </a:r>
            <a:r>
              <a:rPr lang="fr-FR" sz="1000" dirty="0"/>
              <a:t>B</a:t>
            </a:r>
            <a:r>
              <a:rPr lang="fr-FR" sz="1000" dirty="0" smtClean="0"/>
              <a:t>arbezieux, Pique nique lors des demie journées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908720" y="625753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Développer les couverts végétaux  permanents pour s’adapter et atténuer les effets du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20839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2696" y="154838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 l’issu de la formation les stagiaires seront capables de </a:t>
            </a:r>
            <a:r>
              <a:rPr lang="fr-FR" sz="900" dirty="0" smtClean="0"/>
              <a:t>:</a:t>
            </a:r>
            <a:r>
              <a:rPr lang="fr-FR" sz="900" dirty="0"/>
              <a:t/>
            </a:r>
            <a:br>
              <a:rPr lang="fr-FR" sz="900" dirty="0"/>
            </a:br>
            <a:r>
              <a:rPr lang="fr-FR" sz="900" b="1" dirty="0"/>
              <a:t>Savoir observer et analyser simplement un profil de sol </a:t>
            </a:r>
          </a:p>
          <a:p>
            <a:r>
              <a:rPr lang="fr-FR" sz="900" b="1" dirty="0"/>
              <a:t>Savoir prélever et analyser le pH </a:t>
            </a:r>
            <a:endParaRPr lang="fr-FR" sz="900" b="1" dirty="0" smtClean="0"/>
          </a:p>
          <a:p>
            <a:r>
              <a:rPr lang="fr-FR" sz="900" b="1" dirty="0" smtClean="0"/>
              <a:t>Etre </a:t>
            </a:r>
            <a:r>
              <a:rPr lang="fr-FR" sz="900" b="1" dirty="0"/>
              <a:t>capable d’interpréter les caractéristiques d’un sol </a:t>
            </a:r>
            <a:endParaRPr lang="fr-FR" sz="900" b="1" dirty="0" smtClean="0"/>
          </a:p>
          <a:p>
            <a:r>
              <a:rPr lang="fr-FR" sz="900" b="1" dirty="0" smtClean="0"/>
              <a:t>Etre </a:t>
            </a:r>
            <a:r>
              <a:rPr lang="fr-FR" sz="900" b="1" dirty="0"/>
              <a:t>capable d’interpréter les résultats des diagnostics </a:t>
            </a:r>
          </a:p>
          <a:p>
            <a:r>
              <a:rPr lang="fr-FR" sz="900" b="1" dirty="0"/>
              <a:t>Etre capable d’adapter ses pratiques ou/et de faire évoluer la succession de ses cultures sur les parcelles où le sol fonctionne « mal </a:t>
            </a:r>
            <a:r>
              <a:rPr lang="fr-FR" sz="900" b="1" dirty="0" smtClean="0"/>
              <a:t>»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dirty="0" smtClean="0"/>
          </a:p>
          <a:p>
            <a:pPr algn="just"/>
            <a:r>
              <a:rPr lang="fr-FR" sz="900" b="1" dirty="0" smtClean="0"/>
              <a:t>Pas </a:t>
            </a:r>
            <a:r>
              <a:rPr lang="fr-FR" sz="900" b="1" dirty="0"/>
              <a:t>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u="sng" dirty="0"/>
              <a:t>Programme de la formation</a:t>
            </a:r>
          </a:p>
          <a:p>
            <a:r>
              <a:rPr lang="fr-FR" sz="900" b="1" dirty="0" smtClean="0"/>
              <a:t>1, </a:t>
            </a:r>
            <a:r>
              <a:rPr lang="fr-FR" sz="900" dirty="0"/>
              <a:t>Comprendre le fonctionnement d’un sol </a:t>
            </a:r>
          </a:p>
          <a:p>
            <a:r>
              <a:rPr lang="fr-FR" sz="900" dirty="0"/>
              <a:t>Comprendre les éléments clés à prendre en compte pour l’analyse et l’interprétation d’un profil de sol</a:t>
            </a:r>
          </a:p>
          <a:p>
            <a:r>
              <a:rPr lang="fr-FR" sz="900" b="1" dirty="0" smtClean="0"/>
              <a:t>2, </a:t>
            </a:r>
            <a:r>
              <a:rPr lang="fr-FR" sz="900" dirty="0"/>
              <a:t>Etre capable de suivre la qualité de son sol</a:t>
            </a:r>
          </a:p>
          <a:p>
            <a:r>
              <a:rPr lang="fr-FR" sz="900" dirty="0"/>
              <a:t>Etre capable de faire un prélèvement de sol et de faire une mesure pH</a:t>
            </a:r>
          </a:p>
          <a:p>
            <a:r>
              <a:rPr lang="fr-FR" sz="900" b="1" dirty="0" smtClean="0"/>
              <a:t>3, </a:t>
            </a:r>
            <a:r>
              <a:rPr lang="fr-FR" sz="900" dirty="0"/>
              <a:t>Etre capable de comprendre et interpréter les analyses des échantillons de sol prélevés lors de la précédente journée et en inter session </a:t>
            </a:r>
          </a:p>
          <a:p>
            <a:r>
              <a:rPr lang="fr-FR" sz="900" dirty="0"/>
              <a:t>Etre capable d’évaluer la pertinence de ses pratiques par rapport aux caractéristiques de son sol</a:t>
            </a:r>
          </a:p>
          <a:p>
            <a:endParaRPr lang="fr-FR" sz="900" b="1" u="sng" dirty="0" smtClean="0"/>
          </a:p>
          <a:p>
            <a:r>
              <a:rPr lang="fr-FR" sz="900" b="1" u="sng" dirty="0" smtClean="0"/>
              <a:t>Moyens </a:t>
            </a:r>
            <a:r>
              <a:rPr lang="fr-FR" sz="900" b="1" u="sng" dirty="0"/>
              <a:t>pédagogiques </a:t>
            </a:r>
          </a:p>
          <a:p>
            <a:r>
              <a:rPr lang="fr-FR" sz="900" dirty="0"/>
              <a:t>Etude de cas en parcelle, exposé, échanges </a:t>
            </a:r>
          </a:p>
          <a:p>
            <a:r>
              <a:rPr lang="fr-FR" sz="900" dirty="0"/>
              <a:t>Outil tour de plaine, </a:t>
            </a:r>
            <a:r>
              <a:rPr lang="fr-FR" sz="900" dirty="0" smtClean="0"/>
              <a:t>documents pédagogiques </a:t>
            </a:r>
            <a:r>
              <a:rPr lang="fr-FR" sz="900" dirty="0"/>
              <a:t>remis par l’intervenant</a:t>
            </a:r>
          </a:p>
          <a:p>
            <a:endParaRPr lang="fr-FR" sz="900" dirty="0"/>
          </a:p>
          <a:p>
            <a:r>
              <a:rPr lang="fr-FR" sz="900" b="1" u="sng" dirty="0"/>
              <a:t>Responsable formation </a:t>
            </a:r>
            <a:endParaRPr lang="fr-FR" sz="900" dirty="0"/>
          </a:p>
          <a:p>
            <a:r>
              <a:rPr lang="fr-FR" sz="900" dirty="0"/>
              <a:t> Bérengère Durand, animatrice CIVAM</a:t>
            </a:r>
          </a:p>
          <a:p>
            <a:endParaRPr lang="fr-FR" sz="900" dirty="0"/>
          </a:p>
          <a:p>
            <a:r>
              <a:rPr lang="fr-FR" sz="900" b="1" u="sng" dirty="0"/>
              <a:t>Intervenant</a:t>
            </a:r>
            <a:r>
              <a:rPr lang="fr-FR" sz="900" dirty="0"/>
              <a:t> </a:t>
            </a:r>
            <a:endParaRPr lang="fr-FR" sz="900" dirty="0" smtClean="0"/>
          </a:p>
          <a:p>
            <a:r>
              <a:rPr lang="fr-FR" sz="900" b="1" dirty="0" smtClean="0"/>
              <a:t>Jean-Pierre SCHERER, </a:t>
            </a:r>
            <a:r>
              <a:rPr lang="fr-FR" sz="900" dirty="0" smtClean="0"/>
              <a:t> spécialiste sol IREO Chauvigny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6 décembre 2022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7" y="3170421"/>
            <a:ext cx="158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13 décembre 2022</a:t>
            </a:r>
          </a:p>
          <a:p>
            <a:r>
              <a:rPr lang="fr-FR" sz="1000" dirty="0" smtClean="0"/>
              <a:t>Mardi 6 janvier 2023</a:t>
            </a:r>
          </a:p>
          <a:p>
            <a:r>
              <a:rPr lang="fr-FR" sz="1000" dirty="0" smtClean="0"/>
              <a:t>Mardi 7 mars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7" y="3804885"/>
            <a:ext cx="158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Challignac</a:t>
            </a:r>
            <a:r>
              <a:rPr lang="fr-FR" sz="1000" dirty="0" smtClean="0"/>
              <a:t>,  Vaux  Lavalette, Salle de Barbezieux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3" y="478497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17,5 heures (2 jours et 1 demi journée)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2539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9H30-13H00</a:t>
            </a:r>
          </a:p>
          <a:p>
            <a:r>
              <a:rPr lang="fr-FR" sz="1000" dirty="0" smtClean="0"/>
              <a:t>9H00 – 18H00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19202" y="5868144"/>
            <a:ext cx="169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nique/ repas au LPA de Barbezieux (7 mars)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980728" y="61156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Connaître et améliorer le fonctionnement </a:t>
            </a:r>
            <a:endParaRPr lang="fr-FR" b="1" dirty="0" smtClean="0"/>
          </a:p>
          <a:p>
            <a:r>
              <a:rPr lang="fr-FR" b="1" dirty="0" smtClean="0"/>
              <a:t>de </a:t>
            </a:r>
            <a:r>
              <a:rPr lang="fr-FR" b="1" dirty="0"/>
              <a:t>son sol</a:t>
            </a:r>
          </a:p>
        </p:txBody>
      </p:sp>
    </p:spTree>
    <p:extLst>
      <p:ext uri="{BB962C8B-B14F-4D97-AF65-F5344CB8AC3E}">
        <p14:creationId xmlns:p14="http://schemas.microsoft.com/office/powerpoint/2010/main" val="3095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0708" y="1548388"/>
            <a:ext cx="29883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 l’issu de la formation les stagiaires seront capables de </a:t>
            </a:r>
            <a:r>
              <a:rPr lang="fr-FR" sz="900" dirty="0" smtClean="0"/>
              <a:t>:</a:t>
            </a:r>
            <a:r>
              <a:rPr lang="fr-FR" sz="900" dirty="0"/>
              <a:t/>
            </a:r>
            <a:br>
              <a:rPr lang="fr-FR" sz="900" dirty="0"/>
            </a:br>
            <a:r>
              <a:rPr lang="fr-FR" sz="900" b="1" dirty="0"/>
              <a:t>Mieux connaître les techniques et la réglementation concernant la production de semences.</a:t>
            </a:r>
          </a:p>
          <a:p>
            <a:r>
              <a:rPr lang="fr-FR" sz="900" dirty="0"/>
              <a:t/>
            </a:r>
            <a:br>
              <a:rPr lang="fr-FR" sz="900" dirty="0"/>
            </a:br>
            <a:endParaRPr lang="fr-FR" sz="900" dirty="0" smtClean="0"/>
          </a:p>
          <a:p>
            <a:pPr algn="just"/>
            <a:r>
              <a:rPr lang="fr-FR" sz="900" b="1" dirty="0" smtClean="0"/>
              <a:t>Pas </a:t>
            </a:r>
            <a:r>
              <a:rPr lang="fr-FR" sz="900" b="1" dirty="0"/>
              <a:t>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u="sng" dirty="0"/>
              <a:t>Programme de la formation</a:t>
            </a:r>
          </a:p>
          <a:p>
            <a:r>
              <a:rPr lang="fr-FR" sz="900" dirty="0" smtClean="0"/>
              <a:t>1, </a:t>
            </a:r>
            <a:r>
              <a:rPr lang="fr-FR" sz="900" dirty="0"/>
              <a:t>Comprendre comment produire ses semences de couverts végétaux à la ferme</a:t>
            </a:r>
          </a:p>
          <a:p>
            <a:endParaRPr lang="fr-FR" sz="900" dirty="0" smtClean="0"/>
          </a:p>
          <a:p>
            <a:endParaRPr lang="fr-FR" sz="900" b="1" u="sng" dirty="0" smtClean="0"/>
          </a:p>
          <a:p>
            <a:r>
              <a:rPr lang="fr-FR" sz="900" b="1" u="sng" dirty="0" smtClean="0"/>
              <a:t>Moyens </a:t>
            </a:r>
            <a:r>
              <a:rPr lang="fr-FR" sz="900" b="1" u="sng" dirty="0"/>
              <a:t>pédagogiques </a:t>
            </a:r>
          </a:p>
          <a:p>
            <a:r>
              <a:rPr lang="fr-FR" sz="900" dirty="0"/>
              <a:t>Animation favorisant la construction de nouvelles compétences grâce à la combinaison des retours d’expériences existantes, des réflexions communes et des moyens bibliographiques</a:t>
            </a:r>
          </a:p>
          <a:p>
            <a:r>
              <a:rPr lang="fr-FR" sz="900" dirty="0"/>
              <a:t>Observation d’essais sur le terrain, de photographies et d’itinéraires techniques</a:t>
            </a:r>
          </a:p>
          <a:p>
            <a:endParaRPr lang="fr-FR" sz="900" dirty="0"/>
          </a:p>
          <a:p>
            <a:r>
              <a:rPr lang="fr-FR" sz="900" b="1" u="sng" dirty="0"/>
              <a:t>Responsable formation </a:t>
            </a:r>
            <a:endParaRPr lang="fr-FR" sz="900" dirty="0"/>
          </a:p>
          <a:p>
            <a:r>
              <a:rPr lang="fr-FR" sz="900" dirty="0"/>
              <a:t> Bérengère Durand, animatrice CIVAM</a:t>
            </a:r>
          </a:p>
          <a:p>
            <a:endParaRPr lang="fr-FR" sz="900" dirty="0"/>
          </a:p>
          <a:p>
            <a:r>
              <a:rPr lang="fr-FR" sz="900" b="1" u="sng" dirty="0"/>
              <a:t>Intervenant</a:t>
            </a:r>
            <a:r>
              <a:rPr lang="fr-FR" sz="900" dirty="0"/>
              <a:t> </a:t>
            </a:r>
            <a:endParaRPr lang="fr-FR" sz="900" dirty="0" smtClean="0"/>
          </a:p>
          <a:p>
            <a:r>
              <a:rPr lang="fr-FR" sz="900" dirty="0" smtClean="0"/>
              <a:t>Stéphane Olivier, agriculteur en ACS</a:t>
            </a:r>
          </a:p>
          <a:p>
            <a:r>
              <a:rPr lang="fr-FR" sz="900" dirty="0" smtClean="0"/>
              <a:t>Jean Marc PRUDHOMME, agriculteur en ACS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79" y="1835696"/>
            <a:ext cx="1766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13 décembre 2022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20 décembre 2022</a:t>
            </a:r>
          </a:p>
          <a:p>
            <a:r>
              <a:rPr lang="fr-FR" sz="1000" dirty="0" smtClean="0"/>
              <a:t>Lundi 30 janvier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80488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Vitrac St Vincent</a:t>
            </a:r>
          </a:p>
          <a:p>
            <a:r>
              <a:rPr lang="fr-FR" sz="1000" dirty="0" smtClean="0"/>
              <a:t>Aigre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3" y="478497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7</a:t>
            </a:r>
            <a:r>
              <a:rPr lang="fr-FR" sz="1000" dirty="0" smtClean="0"/>
              <a:t> heures (2 demi  journée)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2539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13H00</a:t>
            </a:r>
          </a:p>
          <a:p>
            <a:r>
              <a:rPr lang="fr-FR" sz="1000" dirty="0" smtClean="0"/>
              <a:t>14H00-17H30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19203" y="58681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1056439" y="755576"/>
            <a:ext cx="3145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Produire ses couverts végétaux</a:t>
            </a:r>
          </a:p>
        </p:txBody>
      </p:sp>
    </p:spTree>
    <p:extLst>
      <p:ext uri="{BB962C8B-B14F-4D97-AF65-F5344CB8AC3E}">
        <p14:creationId xmlns:p14="http://schemas.microsoft.com/office/powerpoint/2010/main" val="4388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2736" y="6115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Observer ses cultures pour mieux adapter ses interventions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4704" y="1619672"/>
            <a:ext cx="28803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A l’issu de la formation les stagiaires seront capables de :</a:t>
            </a:r>
          </a:p>
          <a:p>
            <a:r>
              <a:rPr lang="fr-FR" sz="900" b="1" dirty="0"/>
              <a:t>Mieux connaître les éléments à observer lors d’un tour de plaine</a:t>
            </a:r>
          </a:p>
          <a:p>
            <a:r>
              <a:rPr lang="fr-FR" sz="900" b="1" dirty="0"/>
              <a:t>Etre capable de choisir des produits qui protègent ou alimentent les cultures tout en réduisant leurs impacts sur l’environnement</a:t>
            </a:r>
          </a:p>
          <a:p>
            <a:pPr algn="just"/>
            <a:endParaRPr lang="fr-FR" sz="900" b="1" dirty="0"/>
          </a:p>
          <a:p>
            <a:pPr algn="just"/>
            <a:r>
              <a:rPr lang="fr-FR" sz="900" b="1" dirty="0"/>
              <a:t>Pas 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u="sng" dirty="0"/>
              <a:t>Programme de la formation</a:t>
            </a:r>
          </a:p>
          <a:p>
            <a:pPr algn="just"/>
            <a:r>
              <a:rPr lang="fr-FR" sz="1050" dirty="0"/>
              <a:t>1, Etre capable de construire des programmes d’intervention limitant l’utilisation de traitements phytopharmaceutiques sur cultures d’hiver et cultures de printemps</a:t>
            </a:r>
          </a:p>
          <a:p>
            <a:pPr algn="just"/>
            <a:r>
              <a:rPr lang="fr-FR" sz="1050" dirty="0" smtClean="0"/>
              <a:t>2, Comprendre </a:t>
            </a:r>
            <a:r>
              <a:rPr lang="fr-FR" sz="1050" dirty="0"/>
              <a:t>et être capable d’utiliser la méthode « tour de plaine en autonomie » </a:t>
            </a:r>
          </a:p>
          <a:p>
            <a:endParaRPr lang="fr-FR" sz="1050" b="1" u="sng" dirty="0" smtClean="0"/>
          </a:p>
          <a:p>
            <a:r>
              <a:rPr lang="fr-FR" sz="1050" b="1" u="sng" dirty="0" smtClean="0"/>
              <a:t>Moyens </a:t>
            </a:r>
            <a:r>
              <a:rPr lang="fr-FR" sz="1050" b="1" u="sng" dirty="0"/>
              <a:t>pédagogiques </a:t>
            </a:r>
          </a:p>
          <a:p>
            <a:r>
              <a:rPr lang="fr-FR" sz="1050" dirty="0"/>
              <a:t>Etude de cas en parcelle, exposé, échanges </a:t>
            </a:r>
          </a:p>
          <a:p>
            <a:r>
              <a:rPr lang="fr-FR" sz="1050" dirty="0"/>
              <a:t>Outil tour de plaine, document pédagogique remis par l’intervenant</a:t>
            </a:r>
          </a:p>
          <a:p>
            <a:endParaRPr lang="fr-FR" sz="1050" dirty="0"/>
          </a:p>
          <a:p>
            <a:r>
              <a:rPr lang="fr-FR" sz="1050" b="1" u="sng" dirty="0"/>
              <a:t>Responsable formation </a:t>
            </a:r>
            <a:endParaRPr lang="fr-FR" sz="1050" dirty="0"/>
          </a:p>
          <a:p>
            <a:r>
              <a:rPr lang="fr-FR" sz="1050" dirty="0"/>
              <a:t> Bérengère Durand, animatrice CIVAM</a:t>
            </a:r>
          </a:p>
          <a:p>
            <a:endParaRPr lang="fr-FR" sz="1050" dirty="0"/>
          </a:p>
          <a:p>
            <a:r>
              <a:rPr lang="fr-FR" sz="1050" b="1" u="sng" dirty="0" smtClean="0"/>
              <a:t>Intervenants</a:t>
            </a:r>
            <a:endParaRPr lang="fr-FR" sz="1050" b="1" u="sng" dirty="0"/>
          </a:p>
          <a:p>
            <a:r>
              <a:rPr lang="fr-FR" sz="1050" dirty="0"/>
              <a:t> </a:t>
            </a:r>
            <a:r>
              <a:rPr lang="fr-FR" sz="1050" b="1" dirty="0"/>
              <a:t>Benoît BON, </a:t>
            </a:r>
            <a:r>
              <a:rPr lang="fr-FR" sz="1050" dirty="0"/>
              <a:t>conseiller </a:t>
            </a:r>
            <a:r>
              <a:rPr lang="fr-FR" sz="1050" dirty="0" smtClean="0"/>
              <a:t>indépendant grandes cultures SC2</a:t>
            </a:r>
          </a:p>
          <a:p>
            <a:r>
              <a:rPr lang="fr-FR" sz="1050" b="1" dirty="0" smtClean="0"/>
              <a:t>Bérengère DURAND</a:t>
            </a:r>
            <a:r>
              <a:rPr lang="fr-FR" sz="1050" dirty="0" smtClean="0"/>
              <a:t>, animatrice CIVAM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Jeudi 19 janvier 2023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24 janvier 2023, mardi 7 février 2023, Mardi 21 février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9754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Salle de Barbezieux, </a:t>
            </a:r>
          </a:p>
          <a:p>
            <a:r>
              <a:rPr lang="fr-FR" sz="1000" dirty="0" smtClean="0"/>
              <a:t>Barbezieux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3" y="47880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 heures (2 demi journée et 1 journée)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3770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18H</a:t>
            </a:r>
          </a:p>
          <a:p>
            <a:r>
              <a:rPr lang="fr-FR" sz="1000" dirty="0" smtClean="0"/>
              <a:t>14H00-17H30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19203" y="5940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672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4704" y="1619672"/>
            <a:ext cx="28803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A l’issu de la formation les stagiaires seront capables de :</a:t>
            </a:r>
          </a:p>
          <a:p>
            <a:pPr algn="just"/>
            <a:r>
              <a:rPr lang="fr-FR" sz="900" dirty="0" smtClean="0"/>
              <a:t>Etre capable de mesurer les intérêts des couverts végétaux, </a:t>
            </a:r>
            <a:r>
              <a:rPr lang="fr-FR" sz="900" dirty="0" smtClean="0"/>
              <a:t>Connaître la règlementation sur les couverts </a:t>
            </a:r>
            <a:r>
              <a:rPr lang="fr-FR" sz="900" dirty="0" err="1" smtClean="0"/>
              <a:t>végétaux,</a:t>
            </a:r>
            <a:r>
              <a:rPr lang="fr-FR" sz="900" dirty="0" err="1" smtClean="0"/>
              <a:t>Connaître</a:t>
            </a:r>
            <a:r>
              <a:rPr lang="fr-FR" sz="900" dirty="0" smtClean="0"/>
              <a:t> les techniques d’implantation, de destruction des couverts, </a:t>
            </a:r>
            <a:r>
              <a:rPr lang="fr-FR" sz="900" dirty="0" smtClean="0"/>
              <a:t>Savoir construire la place des couverts végétaux dans les systèmes de cultures</a:t>
            </a:r>
          </a:p>
          <a:p>
            <a:pPr algn="just"/>
            <a:endParaRPr lang="fr-FR" sz="900" dirty="0"/>
          </a:p>
          <a:p>
            <a:pPr algn="just"/>
            <a:r>
              <a:rPr lang="fr-FR" sz="900" b="1" dirty="0"/>
              <a:t>Pas 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u="sng" dirty="0"/>
              <a:t>Programme de la formation</a:t>
            </a:r>
          </a:p>
          <a:p>
            <a:pPr algn="just"/>
            <a:r>
              <a:rPr lang="fr-FR" sz="1050" dirty="0"/>
              <a:t>1, Etre capable de </a:t>
            </a:r>
            <a:r>
              <a:rPr lang="fr-FR" sz="1050" dirty="0" smtClean="0"/>
              <a:t>mesurer les intérêts des couverts végétaux, connaître la règlementation, connaître différents types de couverts, les techniques d’implantation et de destruction</a:t>
            </a:r>
          </a:p>
          <a:p>
            <a:pPr algn="just"/>
            <a:r>
              <a:rPr lang="fr-FR" sz="1050" dirty="0" smtClean="0"/>
              <a:t>2</a:t>
            </a:r>
            <a:r>
              <a:rPr lang="fr-FR" sz="1050" dirty="0" smtClean="0"/>
              <a:t>, </a:t>
            </a:r>
            <a:r>
              <a:rPr lang="fr-FR" sz="1050" dirty="0" smtClean="0"/>
              <a:t>Etre capable de construire la place des couverts végétaux dans les systèmes de cultures en fonction des objectifs de chacun</a:t>
            </a:r>
            <a:endParaRPr lang="fr-FR" sz="1050" b="1" u="sng" dirty="0" smtClean="0"/>
          </a:p>
          <a:p>
            <a:r>
              <a:rPr lang="fr-FR" sz="1050" b="1" u="sng" dirty="0" smtClean="0"/>
              <a:t>Moyens </a:t>
            </a:r>
            <a:r>
              <a:rPr lang="fr-FR" sz="1050" b="1" u="sng" dirty="0"/>
              <a:t>pédagogiques </a:t>
            </a:r>
          </a:p>
          <a:p>
            <a:r>
              <a:rPr lang="fr-FR" sz="1050" dirty="0"/>
              <a:t>Etude de cas en parcelle, exposé, échanges </a:t>
            </a:r>
          </a:p>
          <a:p>
            <a:r>
              <a:rPr lang="fr-FR" sz="1050" dirty="0"/>
              <a:t>Outil tour de plaine, document pédagogique remis par l’intervenant</a:t>
            </a:r>
          </a:p>
          <a:p>
            <a:endParaRPr lang="fr-FR" sz="1050" dirty="0"/>
          </a:p>
          <a:p>
            <a:r>
              <a:rPr lang="fr-FR" sz="1050" b="1" u="sng" dirty="0"/>
              <a:t>Responsable formation </a:t>
            </a:r>
            <a:endParaRPr lang="fr-FR" sz="1050" dirty="0"/>
          </a:p>
          <a:p>
            <a:r>
              <a:rPr lang="fr-FR" sz="1050" dirty="0"/>
              <a:t> Bérengère Durand, animatrice CIVAM</a:t>
            </a:r>
          </a:p>
          <a:p>
            <a:endParaRPr lang="fr-FR" sz="1050" dirty="0"/>
          </a:p>
          <a:p>
            <a:r>
              <a:rPr lang="fr-FR" sz="1050" b="1" u="sng" dirty="0" smtClean="0"/>
              <a:t>Intervenants</a:t>
            </a:r>
            <a:endParaRPr lang="fr-FR" sz="1050" b="1" u="sng" dirty="0"/>
          </a:p>
          <a:p>
            <a:r>
              <a:rPr lang="fr-FR" sz="1050" dirty="0"/>
              <a:t> </a:t>
            </a:r>
            <a:r>
              <a:rPr lang="fr-FR" sz="1050" b="1" dirty="0" smtClean="0"/>
              <a:t>Victor VILLARD, </a:t>
            </a:r>
            <a:r>
              <a:rPr lang="fr-FR" sz="1050" dirty="0" smtClean="0"/>
              <a:t>stagiaire CIVAM</a:t>
            </a:r>
            <a:endParaRPr lang="fr-FR" sz="1050" dirty="0" smtClean="0"/>
          </a:p>
          <a:p>
            <a:r>
              <a:rPr lang="fr-FR" sz="1050" b="1" dirty="0" smtClean="0"/>
              <a:t>Bérengère DURAND</a:t>
            </a:r>
            <a:r>
              <a:rPr lang="fr-FR" sz="1050" dirty="0" smtClean="0"/>
              <a:t>, animatrice CIVAM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25 juillet</a:t>
            </a:r>
            <a:r>
              <a:rPr lang="fr-FR" sz="1000" dirty="0" smtClean="0"/>
              <a:t> </a:t>
            </a:r>
            <a:r>
              <a:rPr lang="fr-FR" sz="1000" dirty="0" smtClean="0"/>
              <a:t>2023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Mardi 1</a:t>
            </a:r>
            <a:r>
              <a:rPr lang="fr-FR" sz="1000" baseline="30000" dirty="0" smtClean="0"/>
              <a:t>er</a:t>
            </a:r>
            <a:r>
              <a:rPr lang="fr-FR" sz="1000" dirty="0" smtClean="0"/>
              <a:t> août 2023,  Jeudi 7 septembre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9754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Salle de Barbezieux, </a:t>
            </a:r>
          </a:p>
          <a:p>
            <a:r>
              <a:rPr lang="fr-FR" sz="1000" dirty="0" smtClean="0"/>
              <a:t>Barbezieux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2" y="4788024"/>
            <a:ext cx="154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14 </a:t>
            </a:r>
            <a:r>
              <a:rPr lang="fr-FR" sz="1000" dirty="0" smtClean="0"/>
              <a:t>heures (2 </a:t>
            </a:r>
            <a:r>
              <a:rPr lang="fr-FR" sz="1000" dirty="0" smtClean="0"/>
              <a:t>journées)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3770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18H</a:t>
            </a:r>
          </a:p>
          <a:p>
            <a:r>
              <a:rPr lang="fr-FR" sz="1000" dirty="0" smtClean="0"/>
              <a:t>14H00-17H30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19203" y="5940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908720" y="61156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Mettre en place des couverts végétaux sur ma ferme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2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1"/>
            <a:ext cx="6480720" cy="91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4704" y="161967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A l’issu de la formation les stagiaires seront capables de </a:t>
            </a:r>
            <a:r>
              <a:rPr lang="fr-FR" sz="900" dirty="0" smtClean="0"/>
              <a:t>:</a:t>
            </a:r>
          </a:p>
          <a:p>
            <a:pPr algn="just"/>
            <a:r>
              <a:rPr lang="fr-FR" sz="900" dirty="0" smtClean="0"/>
              <a:t>Connaître les atouts agronomiques et économiques du chanvre,</a:t>
            </a:r>
            <a:r>
              <a:rPr lang="fr-FR" sz="900" dirty="0"/>
              <a:t> </a:t>
            </a:r>
            <a:r>
              <a:rPr lang="fr-FR" sz="900" dirty="0" smtClean="0"/>
              <a:t>Insérer et conduire la culture du chanvre dans son système,</a:t>
            </a:r>
          </a:p>
          <a:p>
            <a:pPr algn="just"/>
            <a:r>
              <a:rPr lang="fr-FR" sz="900" dirty="0" smtClean="0"/>
              <a:t>Choisir un itinéraire technique avant, pendant le cycle de la culture permettant la pleine expression du potentiel de cette culture</a:t>
            </a:r>
            <a:endParaRPr lang="fr-FR" sz="900" dirty="0"/>
          </a:p>
          <a:p>
            <a:pPr algn="just"/>
            <a:endParaRPr lang="fr-FR" sz="900" dirty="0"/>
          </a:p>
          <a:p>
            <a:pPr algn="just"/>
            <a:r>
              <a:rPr lang="fr-FR" sz="900" b="1" dirty="0"/>
              <a:t>Pas de pré requis </a:t>
            </a:r>
            <a:r>
              <a:rPr lang="fr-FR" sz="900" dirty="0"/>
              <a:t>pour accéder à la formation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L’évaluation des connaissances des stagiaires sera réalisée au début et à la fin de la session de formation (questionnaire de satisfaction et auto évaluation des notions acquises)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696" y="3995936"/>
            <a:ext cx="3096344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u="sng" dirty="0"/>
              <a:t>Programme de la formation</a:t>
            </a:r>
          </a:p>
          <a:p>
            <a:pPr algn="just"/>
            <a:r>
              <a:rPr lang="fr-FR" sz="1050" dirty="0"/>
              <a:t>1, Etre capable de </a:t>
            </a:r>
            <a:r>
              <a:rPr lang="fr-FR" sz="1050" dirty="0" smtClean="0"/>
              <a:t>implanter le chanvre dans les conditions les plus pertinentes par rapport à son système et à ses objectifs</a:t>
            </a:r>
          </a:p>
          <a:p>
            <a:pPr algn="just"/>
            <a:r>
              <a:rPr lang="fr-FR" sz="1050" dirty="0" smtClean="0"/>
              <a:t>2</a:t>
            </a:r>
            <a:r>
              <a:rPr lang="fr-FR" sz="1050" dirty="0" smtClean="0"/>
              <a:t>, </a:t>
            </a:r>
            <a:r>
              <a:rPr lang="fr-FR" sz="1050" dirty="0" smtClean="0"/>
              <a:t>Etre capable de proposer différents leviers permettant d’atteindre les performances agronomiques et environnementales de son système de culture visés grâce au chanvre</a:t>
            </a:r>
          </a:p>
          <a:p>
            <a:pPr algn="just"/>
            <a:endParaRPr lang="fr-FR" sz="1050" b="1" u="sng" dirty="0"/>
          </a:p>
          <a:p>
            <a:pPr algn="just"/>
            <a:r>
              <a:rPr lang="fr-FR" sz="1050" b="1" u="sng" dirty="0" smtClean="0"/>
              <a:t>Moyens </a:t>
            </a:r>
            <a:r>
              <a:rPr lang="fr-FR" sz="1050" b="1" u="sng" dirty="0"/>
              <a:t>pédagogiques </a:t>
            </a:r>
          </a:p>
          <a:p>
            <a:r>
              <a:rPr lang="fr-FR" sz="1050" dirty="0"/>
              <a:t>Etude de cas en parcelle, exposé, échanges </a:t>
            </a:r>
          </a:p>
          <a:p>
            <a:r>
              <a:rPr lang="fr-FR" sz="1050" dirty="0"/>
              <a:t>Outil tour de plaine, document pédagogique remis par l’intervenant</a:t>
            </a:r>
          </a:p>
          <a:p>
            <a:endParaRPr lang="fr-FR" sz="1050" dirty="0"/>
          </a:p>
          <a:p>
            <a:r>
              <a:rPr lang="fr-FR" sz="1050" b="1" u="sng" dirty="0"/>
              <a:t>Responsable formation </a:t>
            </a:r>
            <a:endParaRPr lang="fr-FR" sz="1050" dirty="0"/>
          </a:p>
          <a:p>
            <a:r>
              <a:rPr lang="fr-FR" sz="1050" dirty="0"/>
              <a:t> Bérengère Durand, animatrice CIVAM</a:t>
            </a:r>
          </a:p>
          <a:p>
            <a:endParaRPr lang="fr-FR" sz="1050" dirty="0"/>
          </a:p>
          <a:p>
            <a:r>
              <a:rPr lang="fr-FR" sz="1050" b="1" u="sng" dirty="0" smtClean="0"/>
              <a:t>Intervenants</a:t>
            </a:r>
            <a:endParaRPr lang="fr-FR" sz="1050" b="1" u="sng" dirty="0"/>
          </a:p>
          <a:p>
            <a:r>
              <a:rPr lang="fr-FR" sz="1050" b="1" dirty="0" smtClean="0"/>
              <a:t>Philippe DAUBIGNE et Etienne GAUTRAUD, </a:t>
            </a:r>
            <a:r>
              <a:rPr lang="fr-FR" sz="1050" dirty="0" smtClean="0"/>
              <a:t>chanvriers</a:t>
            </a:r>
          </a:p>
          <a:p>
            <a:r>
              <a:rPr lang="fr-FR" sz="1050" b="1" dirty="0" smtClean="0"/>
              <a:t>Bérengère </a:t>
            </a:r>
            <a:r>
              <a:rPr lang="fr-FR" sz="1050" b="1" dirty="0" smtClean="0"/>
              <a:t>DURAND</a:t>
            </a:r>
            <a:r>
              <a:rPr lang="fr-FR" sz="1050" dirty="0" smtClean="0"/>
              <a:t>, animatrice CIVAM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4149080" y="18356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Jeudi 5 octobre </a:t>
            </a:r>
            <a:r>
              <a:rPr lang="fr-FR" sz="1000" dirty="0" smtClean="0"/>
              <a:t>2023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9080" y="27718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17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128" y="317042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Jeudi 12 octobre 2023, Jeudi 14 novembre 2023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128" y="39754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Salle de Barbezieux, </a:t>
            </a:r>
          </a:p>
          <a:p>
            <a:r>
              <a:rPr lang="fr-FR" sz="1000" dirty="0" smtClean="0"/>
              <a:t>Barbezieux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9202" y="4788024"/>
            <a:ext cx="154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14 </a:t>
            </a:r>
            <a:r>
              <a:rPr lang="fr-FR" sz="1000" dirty="0" smtClean="0"/>
              <a:t>heures (2 </a:t>
            </a:r>
            <a:r>
              <a:rPr lang="fr-FR" sz="1000" dirty="0" smtClean="0"/>
              <a:t>journées)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67411" y="53770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9H30 – 18H</a:t>
            </a:r>
          </a:p>
          <a:p>
            <a:r>
              <a:rPr lang="fr-FR" sz="1000" dirty="0" smtClean="0"/>
              <a:t>14H00-17H30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19203" y="5940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Merci d’emmener votre pique nique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908720" y="61156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Intégrer le chanvre dans son système de culture pour réduire le recours aux intrants de synthèse</a:t>
            </a:r>
          </a:p>
        </p:txBody>
      </p:sp>
    </p:spTree>
    <p:extLst>
      <p:ext uri="{BB962C8B-B14F-4D97-AF65-F5344CB8AC3E}">
        <p14:creationId xmlns:p14="http://schemas.microsoft.com/office/powerpoint/2010/main" val="2953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1529</Words>
  <Application>Microsoft Office PowerPoint</Application>
  <PresentationFormat>Affichage à l'écran (4:3)</PresentationFormat>
  <Paragraphs>248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29</cp:revision>
  <dcterms:created xsi:type="dcterms:W3CDTF">2022-01-20T09:45:36Z</dcterms:created>
  <dcterms:modified xsi:type="dcterms:W3CDTF">2023-07-25T15:10:44Z</dcterms:modified>
</cp:coreProperties>
</file>